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5" r:id="rId4"/>
    <p:sldId id="263" r:id="rId5"/>
    <p:sldId id="273" r:id="rId6"/>
    <p:sldId id="272" r:id="rId7"/>
    <p:sldId id="265" r:id="rId8"/>
    <p:sldId id="267" r:id="rId9"/>
    <p:sldId id="268" r:id="rId10"/>
    <p:sldId id="258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8767" autoAdjust="0"/>
  </p:normalViewPr>
  <p:slideViewPr>
    <p:cSldViewPr>
      <p:cViewPr varScale="1">
        <p:scale>
          <a:sx n="66" d="100"/>
          <a:sy n="66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0CB16-C02E-462D-A0DF-43E2490CDCD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2E486-FAA2-432F-9385-F3E5DB7135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7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91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9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GB" sz="1200" dirty="0" smtClean="0"/>
              <a:t>Our aims were to: </a:t>
            </a:r>
          </a:p>
          <a:p>
            <a:pPr marL="228600" lvl="0" indent="-228600">
              <a:buAutoNum type="arabicPeriod"/>
              <a:defRPr/>
            </a:pPr>
            <a:r>
              <a:rPr lang="en-GB" sz="1200" dirty="0" smtClean="0"/>
              <a:t>Consider typical examples of complex classroom situations and challenging behaviour</a:t>
            </a:r>
          </a:p>
          <a:p>
            <a:pPr marL="228600" lvl="0" indent="-228600">
              <a:buAutoNum type="arabicPeriod"/>
              <a:defRPr/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Professional development (in dialogic work) for teacher educators</a:t>
            </a:r>
          </a:p>
          <a:p>
            <a:pPr marL="228600" lvl="0" indent="-228600">
              <a:buAutoNum type="arabicPeriod"/>
              <a:defRPr/>
            </a:pPr>
            <a:r>
              <a:rPr lang="en-GB" sz="1200" dirty="0" smtClean="0"/>
              <a:t>Provide space and time for critical reflection</a:t>
            </a:r>
          </a:p>
          <a:p>
            <a:pPr marL="228600" lvl="0" indent="-228600">
              <a:buAutoNum type="arabicPeriod"/>
              <a:defRPr/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Enable student teachers to think ethically about dilemmas they might face in the classroom</a:t>
            </a:r>
          </a:p>
          <a:p>
            <a:pPr marL="228600" lvl="0" indent="-228600">
              <a:buAutoNum type="arabicPeriod"/>
              <a:defRPr/>
            </a:pPr>
            <a:r>
              <a:rPr lang="en-GB" sz="1200" dirty="0" smtClean="0"/>
              <a:t>Help build independence and confidence</a:t>
            </a:r>
          </a:p>
          <a:p>
            <a:pPr marL="228600" lvl="0" indent="-228600">
              <a:buAutoNum type="arabicPeriod"/>
              <a:defRPr/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Encourage systematic thinking about education</a:t>
            </a:r>
          </a:p>
          <a:p>
            <a:pPr marL="228600" lvl="0" indent="-228600">
              <a:buAutoNum type="arabicPeriod"/>
              <a:defRPr/>
            </a:pPr>
            <a:endParaRPr lang="en-GB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3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0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Role of philosophers of education: to intervene if/when challenges were appropriate ; to contribute; to develop nuance in arguments; to avoid ethical ‘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cul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de sacs’.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/>
              <a:t>OUR COMMUNITIES OF ENQUIRY: </a:t>
            </a:r>
          </a:p>
          <a:p>
            <a:pPr marL="228600" indent="-228600">
              <a:buAutoNum type="arabicPeriod"/>
            </a:pPr>
            <a:r>
              <a:rPr lang="en-GB" altLang="en-US" sz="1200" dirty="0" smtClean="0"/>
              <a:t>Thought-provoking ‘texts’ (created or chosen) – questions for enquiry were created from trainee teachers’ experiences</a:t>
            </a:r>
          </a:p>
          <a:p>
            <a:pPr marL="228600" indent="-228600">
              <a:buAutoNum type="arabicPeriod"/>
            </a:pPr>
            <a:r>
              <a:rPr lang="en-GB" altLang="en-US" sz="1200" dirty="0" smtClean="0"/>
              <a:t>These questions formed the ‘agenda’ in a cyclical process of questioning, reasoning and reflection</a:t>
            </a:r>
          </a:p>
          <a:p>
            <a:pPr marL="228600" indent="-228600">
              <a:buAutoNum type="arabicPeriod"/>
            </a:pPr>
            <a:r>
              <a:rPr lang="en-GB" altLang="en-US" sz="1200" dirty="0" smtClean="0"/>
              <a:t>Facilitator’s stance is </a:t>
            </a:r>
            <a:r>
              <a:rPr lang="en-GB" altLang="en-US" sz="1200" dirty="0" err="1" smtClean="0"/>
              <a:t>fallibilistic</a:t>
            </a:r>
            <a:r>
              <a:rPr lang="en-GB" altLang="en-US" sz="1200" dirty="0" smtClean="0"/>
              <a:t>, open-ended, tactful, self-effacing challenging, responsive</a:t>
            </a:r>
          </a:p>
          <a:p>
            <a:pPr marL="228600" indent="-228600">
              <a:buAutoNum type="arabicPeriod"/>
            </a:pPr>
            <a:r>
              <a:rPr lang="en-GB" altLang="en-US" sz="1200" dirty="0" smtClean="0"/>
              <a:t>Outcomes of enquiry not known in advance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63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Stretching concepts reveals depth, ambiguity and complexity of ideas</a:t>
            </a:r>
          </a:p>
          <a:p>
            <a:pPr>
              <a:buNone/>
            </a:pPr>
            <a:r>
              <a:rPr lang="en-GB" dirty="0" smtClean="0"/>
              <a:t>(Examining existential anxieties)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0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200" dirty="0" err="1" smtClean="0"/>
              <a:t>Lipman</a:t>
            </a:r>
            <a:r>
              <a:rPr lang="en-GB" sz="1200" dirty="0" smtClean="0"/>
              <a:t> was influenced by </a:t>
            </a:r>
            <a:r>
              <a:rPr lang="en-GB" sz="1200" dirty="0" err="1" smtClean="0"/>
              <a:t>Vygotsky</a:t>
            </a:r>
            <a:r>
              <a:rPr lang="en-GB" sz="1200" dirty="0" smtClean="0"/>
              <a:t>, Piaget and Dewey as well as the tradition of Socratic dialogue</a:t>
            </a:r>
          </a:p>
          <a:p>
            <a:pPr algn="l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The creation of the community links to the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</a:rPr>
              <a:t>Freirean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 notion of participatory democracy </a:t>
            </a:r>
          </a:p>
          <a:p>
            <a:pPr algn="l"/>
            <a:endParaRPr lang="en-GB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1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60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E486-FAA2-432F-9385-F3E5DB71351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7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5DE15-4192-40CE-B58A-08EAC1C3E792}" type="datetimeFigureOut">
              <a:rPr lang="en-GB" smtClean="0"/>
              <a:pPr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26CF-42D2-4412-AC3B-9AE1557B0F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3528392" cy="2088232"/>
          </a:xfrm>
          <a:solidFill>
            <a:schemeClr val="tx2">
              <a:lumMod val="40000"/>
              <a:lumOff val="60000"/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7030A0"/>
                </a:solidFill>
              </a:rPr>
              <a:t>P</a:t>
            </a:r>
            <a:r>
              <a:rPr lang="en-GB" sz="4000" b="1" dirty="0" smtClean="0">
                <a:solidFill>
                  <a:srgbClr val="7030A0"/>
                </a:solidFill>
              </a:rPr>
              <a:t>hilosophy for Teachers (P4T):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1988840"/>
            <a:ext cx="5544616" cy="1152128"/>
          </a:xfr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Developing new teachers’ applied ethical decision-making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4653136"/>
            <a:ext cx="2592288" cy="1200329"/>
          </a:xfrm>
          <a:prstGeom prst="rect">
            <a:avLst/>
          </a:prstGeom>
          <a:solidFill>
            <a:schemeClr val="tx2">
              <a:lumMod val="40000"/>
              <a:lumOff val="60000"/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Janet Orchard</a:t>
            </a:r>
          </a:p>
          <a:p>
            <a:pPr algn="ctr"/>
            <a:r>
              <a:rPr lang="en-GB" sz="2400" b="1" dirty="0" smtClean="0"/>
              <a:t>Ruth Heilbronn</a:t>
            </a:r>
          </a:p>
          <a:p>
            <a:pPr algn="ctr"/>
            <a:r>
              <a:rPr lang="en-GB" sz="2400" b="1" dirty="0" smtClean="0"/>
              <a:t>Carrie </a:t>
            </a:r>
            <a:r>
              <a:rPr lang="en-GB" sz="2400" b="1" dirty="0" err="1" smtClean="0"/>
              <a:t>Winstanley</a:t>
            </a:r>
            <a:r>
              <a:rPr lang="en-GB" sz="2400" b="1" dirty="0" smtClean="0"/>
              <a:t> </a:t>
            </a:r>
          </a:p>
        </p:txBody>
      </p:sp>
      <p:pic>
        <p:nvPicPr>
          <p:cNvPr id="4" name="Picture 2" descr="C:\Users\DrCaz\Desktop\logo.png"/>
          <p:cNvPicPr>
            <a:picLocks noChangeAspect="1" noChangeArrowheads="1"/>
          </p:cNvPicPr>
          <p:nvPr/>
        </p:nvPicPr>
        <p:blipFill>
          <a:blip r:embed="rId4" cstate="print">
            <a:lum bright="8000" contrast="38000"/>
          </a:blip>
          <a:srcRect/>
          <a:stretch>
            <a:fillRect/>
          </a:stretch>
        </p:blipFill>
        <p:spPr bwMode="auto">
          <a:xfrm>
            <a:off x="5652120" y="4293096"/>
            <a:ext cx="259228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936104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Partners in the development of ethical decision-making through reflective residential workshops </a:t>
            </a:r>
            <a:endParaRPr lang="en-GB" sz="3200" dirty="0"/>
          </a:p>
        </p:txBody>
      </p:sp>
      <p:pic>
        <p:nvPicPr>
          <p:cNvPr id="17410" name="Picture 2" descr="http://www.bris.ac.uk/eua2003/images/uob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1412776"/>
            <a:ext cx="3138702" cy="1368152"/>
          </a:xfrm>
          <a:prstGeom prst="rect">
            <a:avLst/>
          </a:prstGeom>
          <a:noFill/>
        </p:spPr>
      </p:pic>
      <p:pic>
        <p:nvPicPr>
          <p:cNvPr id="17412" name="Picture 4" descr="http://www.sero.co.uk/wp-content/uploads/2012/06/HEA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1872208" cy="1872210"/>
          </a:xfrm>
          <a:prstGeom prst="rect">
            <a:avLst/>
          </a:prstGeom>
          <a:noFill/>
        </p:spPr>
      </p:pic>
      <p:pic>
        <p:nvPicPr>
          <p:cNvPr id="17413" name="Picture 5" descr="C:\Users\DrCaz\Desktop\GENERAL WORK\PESGB\OX CONF 15\Logos 2013\pesgb_s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1728192" cy="1728192"/>
          </a:xfrm>
          <a:prstGeom prst="rect">
            <a:avLst/>
          </a:prstGeom>
          <a:noFill/>
        </p:spPr>
      </p:pic>
      <p:pic>
        <p:nvPicPr>
          <p:cNvPr id="17415" name="Picture 7" descr="http://www.sit.edu.sg/wp-content/uploads/2014/06/Web_Uni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797152"/>
            <a:ext cx="1728192" cy="1748288"/>
          </a:xfrm>
          <a:prstGeom prst="rect">
            <a:avLst/>
          </a:prstGeom>
          <a:noFill/>
        </p:spPr>
      </p:pic>
      <p:pic>
        <p:nvPicPr>
          <p:cNvPr id="8" name="Picture 7" descr="SAPERE_logo_Nov_12_Children__Colleges__Communiti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2924944"/>
            <a:ext cx="2677220" cy="1800200"/>
          </a:xfrm>
          <a:prstGeom prst="rect">
            <a:avLst/>
          </a:prstGeom>
        </p:spPr>
      </p:pic>
      <p:pic>
        <p:nvPicPr>
          <p:cNvPr id="9" name="Picture 2" descr="Hand with Reflecting Sphere - M.C. Esch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124744"/>
            <a:ext cx="348107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Want to find out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Orchard, J, Heilbronn, R. &amp; </a:t>
            </a:r>
            <a:r>
              <a:rPr lang="en-GB" sz="2800" b="1" dirty="0" err="1"/>
              <a:t>Winstanley</a:t>
            </a:r>
            <a:r>
              <a:rPr lang="en-GB" sz="2800" b="1" dirty="0"/>
              <a:t>, C. (2016) ‘Philosophy for Teachers (P4T) - Developing new teachers’ applied ethical decision making’, </a:t>
            </a:r>
            <a:r>
              <a:rPr lang="en-GB" sz="2800" b="1" i="1" dirty="0"/>
              <a:t>Ethics and Education </a:t>
            </a:r>
            <a:r>
              <a:rPr lang="en-GB" sz="2800" b="1" i="1" dirty="0" smtClean="0"/>
              <a:t>11.1</a:t>
            </a:r>
          </a:p>
          <a:p>
            <a:endParaRPr lang="en-GB" sz="2800" b="1" i="1" dirty="0"/>
          </a:p>
          <a:p>
            <a:r>
              <a:rPr lang="en-GB" sz="2800" b="1" dirty="0" smtClean="0"/>
              <a:t>Email me for </a:t>
            </a:r>
            <a:r>
              <a:rPr lang="en-GB" sz="2800" b="1" dirty="0" smtClean="0"/>
              <a:t>an electronic copy: </a:t>
            </a:r>
            <a:r>
              <a:rPr lang="en-GB" sz="2800" b="1" dirty="0" smtClean="0"/>
              <a:t>edjlo@bristol.ac.uk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8110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Ethical deliberation - a marginalised area in teacher education </a:t>
            </a:r>
          </a:p>
        </p:txBody>
      </p:sp>
      <p:pic>
        <p:nvPicPr>
          <p:cNvPr id="4" name="Picture 3" descr="teacher-tired-confused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556792"/>
            <a:ext cx="5364088" cy="30243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515719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</a:rPr>
              <a:t>Developing professional judgement as a professional learning community within a ‘safe emotional space’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556792"/>
            <a:ext cx="3851920" cy="3024336"/>
          </a:xfrm>
          <a:solidFill>
            <a:schemeClr val="accent1">
              <a:alpha val="41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2800" dirty="0" smtClean="0"/>
              <a:t>    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GB" sz="3100" dirty="0" smtClean="0">
                <a:solidFill>
                  <a:schemeClr val="tx2">
                    <a:lumMod val="75000"/>
                  </a:schemeClr>
                </a:solidFill>
              </a:rPr>
              <a:t>How and when do trainees learn this requirement? </a:t>
            </a:r>
          </a:p>
          <a:p>
            <a:pPr>
              <a:buNone/>
            </a:pPr>
            <a:r>
              <a:rPr lang="en-GB" sz="33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GB" sz="3300" i="1" dirty="0" smtClean="0">
                <a:solidFill>
                  <a:schemeClr val="tx2">
                    <a:lumMod val="75000"/>
                  </a:schemeClr>
                </a:solidFill>
              </a:rPr>
              <a:t>‘… maintain good relationships with pupils, exercise appropriate authority, and act decisively when necessary’ (</a:t>
            </a:r>
            <a:r>
              <a:rPr lang="en-GB" sz="3300" i="1" dirty="0" err="1" smtClean="0">
                <a:solidFill>
                  <a:schemeClr val="tx2">
                    <a:lumMod val="75000"/>
                  </a:schemeClr>
                </a:solidFill>
              </a:rPr>
              <a:t>DfE</a:t>
            </a:r>
            <a:r>
              <a:rPr lang="en-GB" sz="3300" i="1" dirty="0" smtClean="0">
                <a:solidFill>
                  <a:schemeClr val="tx2">
                    <a:lumMod val="75000"/>
                  </a:schemeClr>
                </a:solidFill>
              </a:rPr>
              <a:t>, 2011:7)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1844824"/>
            <a:ext cx="2520280" cy="11430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28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63372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95536" y="4725144"/>
            <a:ext cx="8064896" cy="1384995"/>
          </a:xfrm>
          <a:prstGeom prst="rect">
            <a:avLst/>
          </a:prstGeom>
          <a:solidFill>
            <a:schemeClr val="tx2">
              <a:lumMod val="40000"/>
              <a:lumOff val="6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R</a:t>
            </a:r>
            <a:r>
              <a:rPr lang="en-GB" sz="2800" dirty="0" smtClean="0"/>
              <a:t>esidential workshops adopting a dialogic approach, using student-generated narratives (rather than ‘set piece’ role-plays)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268760"/>
            <a:ext cx="2448272" cy="2246769"/>
          </a:xfrm>
          <a:prstGeom prst="rect">
            <a:avLst/>
          </a:prstGeom>
          <a:solidFill>
            <a:schemeClr val="tx2">
              <a:lumMod val="40000"/>
              <a:lumOff val="6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b="1" dirty="0">
                <a:solidFill>
                  <a:srgbClr val="7030A0"/>
                </a:solidFill>
              </a:rPr>
              <a:t>P</a:t>
            </a:r>
            <a:r>
              <a:rPr lang="en-GB" sz="2800" b="1" dirty="0" smtClean="0">
                <a:solidFill>
                  <a:srgbClr val="7030A0"/>
                </a:solidFill>
              </a:rPr>
              <a:t>roject evolving through work with teacher educators</a:t>
            </a:r>
            <a:endParaRPr lang="en-GB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6216" y="116632"/>
            <a:ext cx="1944216" cy="108012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Space and time 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412776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24-hour residential in a calm, shared place…</a:t>
            </a:r>
            <a:endParaRPr lang="en-GB" sz="2800" dirty="0"/>
          </a:p>
        </p:txBody>
      </p:sp>
      <p:pic>
        <p:nvPicPr>
          <p:cNvPr id="10" name="Picture 9" descr="ju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56992"/>
            <a:ext cx="4499992" cy="3374994"/>
          </a:xfrm>
          <a:prstGeom prst="rect">
            <a:avLst/>
          </a:prstGeom>
        </p:spPr>
      </p:pic>
      <p:pic>
        <p:nvPicPr>
          <p:cNvPr id="9" name="Picture 8" descr="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5648013" cy="3422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4293096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…allowing participants to escape from the 'busyness' in school</a:t>
            </a:r>
          </a:p>
          <a:p>
            <a:pPr algn="ctr"/>
            <a:endParaRPr lang="en-GB" sz="2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51520" y="332656"/>
            <a:ext cx="216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/>
              <a:t>Charney</a:t>
            </a:r>
            <a:r>
              <a:rPr lang="en-GB" sz="2400" b="1" dirty="0" smtClean="0"/>
              <a:t> Manor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3400" y="332656"/>
            <a:ext cx="54006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+mj-lt"/>
              </a:rPr>
              <a:t>	</a:t>
            </a:r>
            <a:r>
              <a:rPr lang="en-GB" b="1" dirty="0" smtClean="0">
                <a:latin typeface="+mj-lt"/>
              </a:rPr>
              <a:t>Participants</a:t>
            </a:r>
            <a:r>
              <a:rPr lang="en-GB" dirty="0" smtClean="0">
                <a:latin typeface="+mj-lt"/>
              </a:rPr>
              <a:t>: 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7030A0"/>
                </a:solidFill>
                <a:latin typeface="+mj-lt"/>
              </a:rPr>
              <a:t>- students and tutors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7030A0"/>
                </a:solidFill>
              </a:rPr>
              <a:t>- philosophers of education (gadflies/ stingrays)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7030A0"/>
                </a:solidFill>
                <a:latin typeface="+mj-lt"/>
              </a:rPr>
              <a:t>- trained and experienced facilitator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4518298" cy="337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3437467" cy="367453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933056"/>
            <a:ext cx="4464496" cy="2736304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+mn-lt"/>
              </a:rPr>
              <a:t>‘P4T’ </a:t>
            </a:r>
            <a:br>
              <a:rPr lang="en-GB" sz="2800" dirty="0" smtClean="0">
                <a:latin typeface="+mn-lt"/>
              </a:rPr>
            </a:br>
            <a:r>
              <a:rPr lang="en-GB" sz="2800" b="1" dirty="0" smtClean="0">
                <a:solidFill>
                  <a:srgbClr val="7030A0"/>
                </a:solidFill>
                <a:latin typeface="+mn-lt"/>
              </a:rPr>
              <a:t>Communities of Enquiry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dirty="0" smtClean="0">
                <a:latin typeface="+mn-lt"/>
              </a:rPr>
              <a:t>-  </a:t>
            </a:r>
            <a:br>
              <a:rPr lang="en-GB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>Inclusive, non-judgemental teaching (Haynes et al, 2015)</a:t>
            </a:r>
            <a:br>
              <a:rPr lang="en-GB" sz="2800" dirty="0" smtClean="0">
                <a:latin typeface="+mn-lt"/>
              </a:rPr>
            </a:br>
            <a:endParaRPr lang="en-GB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88640"/>
            <a:ext cx="8856984" cy="9361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Tackling </a:t>
            </a:r>
            <a:r>
              <a:rPr lang="en-GB" dirty="0" smtClean="0">
                <a:solidFill>
                  <a:srgbClr val="7030A0"/>
                </a:solidFill>
              </a:rPr>
              <a:t>‘big’ ethical concepts, </a:t>
            </a:r>
          </a:p>
          <a:p>
            <a:pPr algn="ctr">
              <a:buNone/>
            </a:pPr>
            <a:r>
              <a:rPr lang="en-GB" dirty="0" smtClean="0"/>
              <a:t>such as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fairness, respect, trust and equity</a:t>
            </a:r>
          </a:p>
          <a:p>
            <a:pPr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0298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51520" y="57332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‘</a:t>
            </a:r>
            <a:r>
              <a:rPr lang="en-GB" sz="2800" dirty="0" smtClean="0">
                <a:solidFill>
                  <a:srgbClr val="7030A0"/>
                </a:solidFill>
              </a:rPr>
              <a:t>Stretching concepts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’ with slow and deliberate interrogation of ideas through debate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493204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3000" i="1" dirty="0" smtClean="0">
                <a:solidFill>
                  <a:schemeClr val="tx2">
                    <a:lumMod val="75000"/>
                  </a:schemeClr>
                </a:solidFill>
              </a:rPr>
              <a:t>‘students listen to one another with respect, </a:t>
            </a:r>
          </a:p>
          <a:p>
            <a:pPr>
              <a:buNone/>
            </a:pPr>
            <a:r>
              <a:rPr lang="en-GB" sz="3000" i="1" dirty="0" smtClean="0">
                <a:solidFill>
                  <a:srgbClr val="7030A0"/>
                </a:solidFill>
              </a:rPr>
              <a:t>build on one another’s ideas, </a:t>
            </a:r>
          </a:p>
          <a:p>
            <a:pPr>
              <a:buNone/>
            </a:pPr>
            <a:r>
              <a:rPr lang="en-GB" sz="3000" i="1" dirty="0" smtClean="0">
                <a:solidFill>
                  <a:schemeClr val="tx2">
                    <a:lumMod val="75000"/>
                  </a:schemeClr>
                </a:solidFill>
              </a:rPr>
              <a:t>challenge one another to supply reasons for otherwise unsupported opinions, </a:t>
            </a:r>
          </a:p>
          <a:p>
            <a:pPr>
              <a:buNone/>
            </a:pPr>
            <a:r>
              <a:rPr lang="en-GB" sz="3000" i="1" dirty="0" smtClean="0">
                <a:solidFill>
                  <a:srgbClr val="7030A0"/>
                </a:solidFill>
              </a:rPr>
              <a:t>assist each other in drawing inferences from what has been said,  and </a:t>
            </a:r>
          </a:p>
          <a:p>
            <a:pPr>
              <a:buNone/>
            </a:pPr>
            <a:r>
              <a:rPr lang="en-GB" sz="3000" i="1" dirty="0" smtClean="0">
                <a:solidFill>
                  <a:schemeClr val="tx2">
                    <a:lumMod val="75000"/>
                  </a:schemeClr>
                </a:solidFill>
              </a:rPr>
              <a:t>seek to identify one another’s assumptions.’</a:t>
            </a: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endParaRPr lang="en-GB" dirty="0"/>
          </a:p>
        </p:txBody>
      </p:sp>
      <p:pic>
        <p:nvPicPr>
          <p:cNvPr id="5122" name="Picture 2" descr="http://www.ioe.mmu.ac.uk/knowledge-exchange-office/philosophy-for-children/professor-matthew-lip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600400" cy="568280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87824" y="5157192"/>
            <a:ext cx="2236760" cy="141577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Matthew </a:t>
            </a:r>
            <a:r>
              <a:rPr lang="en-GB" sz="2800" b="1" dirty="0" err="1" smtClean="0">
                <a:solidFill>
                  <a:srgbClr val="7030A0"/>
                </a:solidFill>
              </a:rPr>
              <a:t>Lipman</a:t>
            </a:r>
            <a:endParaRPr lang="en-GB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(1991:15)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492896"/>
            <a:ext cx="25922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dirty="0" smtClean="0"/>
              <a:t>Dialogue and thinking should be </a:t>
            </a:r>
            <a:r>
              <a:rPr lang="en-GB" sz="2800" dirty="0" smtClean="0">
                <a:solidFill>
                  <a:srgbClr val="7030A0"/>
                </a:solidFill>
              </a:rPr>
              <a:t>rigorous and disciplined </a:t>
            </a:r>
            <a:r>
              <a:rPr lang="en-GB" sz="2800" dirty="0" smtClean="0"/>
              <a:t>using criteria and thus self-correction</a:t>
            </a:r>
          </a:p>
          <a:p>
            <a:endParaRPr lang="en-GB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5400600" cy="604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9512" y="260648"/>
            <a:ext cx="5976664" cy="1760482"/>
          </a:xfrm>
          <a:prstGeom prst="rect">
            <a:avLst/>
          </a:prstGeom>
          <a:solidFill>
            <a:schemeClr val="accent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/>
              <a:t>L</a:t>
            </a:r>
            <a:r>
              <a:rPr lang="en-GB" sz="2800" dirty="0" smtClean="0"/>
              <a:t>ogical and critical thinking…</a:t>
            </a:r>
          </a:p>
          <a:p>
            <a:pPr>
              <a:buNone/>
            </a:pPr>
            <a:r>
              <a:rPr lang="en-GB" sz="1100" dirty="0" smtClean="0"/>
              <a:t> </a:t>
            </a:r>
          </a:p>
          <a:p>
            <a:pPr>
              <a:buNone/>
            </a:pPr>
            <a:r>
              <a:rPr lang="en-GB" sz="2800" dirty="0"/>
              <a:t>P</a:t>
            </a:r>
            <a:r>
              <a:rPr lang="en-GB" sz="2800" dirty="0" smtClean="0"/>
              <a:t>articipants enquire, build hypotheses, </a:t>
            </a:r>
          </a:p>
          <a:p>
            <a:pPr>
              <a:buNone/>
            </a:pPr>
            <a:r>
              <a:rPr lang="en-GB" sz="2800" dirty="0" smtClean="0"/>
              <a:t>consider consequences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764704"/>
            <a:ext cx="3024336" cy="48531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- demand and need for the activity</a:t>
            </a:r>
          </a:p>
          <a:p>
            <a:pPr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 - success of the pedagogic model</a:t>
            </a:r>
          </a:p>
          <a:p>
            <a:pPr>
              <a:buNone/>
            </a:pPr>
            <a:r>
              <a:rPr lang="en-GB" sz="2800" dirty="0" smtClean="0"/>
              <a:t> - fusion of theory and practice</a:t>
            </a:r>
          </a:p>
          <a:p>
            <a:pPr>
              <a:buNone/>
            </a:pPr>
            <a:r>
              <a:rPr lang="en-GB" sz="2800" dirty="0" smtClean="0"/>
              <a:t>- ontological issues in ITE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7054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348880"/>
            <a:ext cx="3178696" cy="1143000"/>
          </a:xfrm>
        </p:spPr>
        <p:txBody>
          <a:bodyPr/>
          <a:lstStyle/>
          <a:p>
            <a:r>
              <a:rPr lang="en-GB" sz="4000" b="1" dirty="0" smtClean="0"/>
              <a:t>Key outcomes </a:t>
            </a:r>
            <a:endParaRPr lang="en-GB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79512" y="4725144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7030A0"/>
                </a:solidFill>
              </a:rPr>
              <a:t>Students particularly valued</a:t>
            </a:r>
            <a:r>
              <a:rPr lang="en-GB" sz="2800" b="1" i="1" dirty="0" smtClean="0"/>
              <a:t> </a:t>
            </a:r>
            <a:r>
              <a:rPr lang="en-GB" sz="2800" dirty="0" smtClean="0"/>
              <a:t>– the quality of the experience and the range of discussion</a:t>
            </a:r>
          </a:p>
          <a:p>
            <a:r>
              <a:rPr lang="en-GB" sz="2800" b="1" i="1" dirty="0" smtClean="0">
                <a:solidFill>
                  <a:srgbClr val="7030A0"/>
                </a:solidFill>
              </a:rPr>
              <a:t>Tutors particularly valued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– the use of reflective methodologies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549</Words>
  <Application>Microsoft Office PowerPoint</Application>
  <PresentationFormat>On-screen Show (4:3)</PresentationFormat>
  <Paragraphs>80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Philosophy for Teachers (P4T):   </vt:lpstr>
      <vt:lpstr>Ethical deliberation - a marginalised area in teacher education </vt:lpstr>
      <vt:lpstr> </vt:lpstr>
      <vt:lpstr>Space and time </vt:lpstr>
      <vt:lpstr>‘P4T’  Communities of Enquiry -   Inclusive, non-judgemental teaching (Haynes et al, 2015) </vt:lpstr>
      <vt:lpstr>PowerPoint Presentation</vt:lpstr>
      <vt:lpstr>PowerPoint Presentation</vt:lpstr>
      <vt:lpstr>PowerPoint Presentation</vt:lpstr>
      <vt:lpstr>Key outcomes </vt:lpstr>
      <vt:lpstr>Partners in the development of ethical decision-making through reflective residential workshops </vt:lpstr>
      <vt:lpstr>Want to find out more?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JL Orchard</cp:lastModifiedBy>
  <cp:revision>102</cp:revision>
  <dcterms:created xsi:type="dcterms:W3CDTF">2015-05-14T19:20:52Z</dcterms:created>
  <dcterms:modified xsi:type="dcterms:W3CDTF">2016-09-05T03:40:20Z</dcterms:modified>
</cp:coreProperties>
</file>